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2C317-0649-4182-9A69-C73775C1787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85F70-AEFD-44EC-B3F7-417A432E00D5}">
      <dgm:prSet phldrT="[Текст]"/>
      <dgm:spPr/>
      <dgm:t>
        <a:bodyPr/>
        <a:lstStyle/>
        <a:p>
          <a:r>
            <a:rPr lang="ru-RU" dirty="0" smtClean="0"/>
            <a:t>Этап первый. 1993–1995 </a:t>
          </a:r>
          <a:r>
            <a:rPr lang="ru-RU" dirty="0" err="1" smtClean="0"/>
            <a:t>гг</a:t>
          </a:r>
          <a:endParaRPr lang="ru-RU" dirty="0"/>
        </a:p>
      </dgm:t>
    </dgm:pt>
    <dgm:pt modelId="{896EED28-718F-4228-8383-6AC9E790C8D5}" type="parTrans" cxnId="{09CE1DEF-D3AB-45B5-91BD-3246A4F8B240}">
      <dgm:prSet/>
      <dgm:spPr/>
      <dgm:t>
        <a:bodyPr/>
        <a:lstStyle/>
        <a:p>
          <a:endParaRPr lang="ru-RU"/>
        </a:p>
      </dgm:t>
    </dgm:pt>
    <dgm:pt modelId="{FE49FB5B-BA37-429A-B3B2-D555D6CA6551}" type="sibTrans" cxnId="{09CE1DEF-D3AB-45B5-91BD-3246A4F8B240}">
      <dgm:prSet/>
      <dgm:spPr/>
      <dgm:t>
        <a:bodyPr/>
        <a:lstStyle/>
        <a:p>
          <a:endParaRPr lang="ru-RU"/>
        </a:p>
      </dgm:t>
    </dgm:pt>
    <dgm:pt modelId="{E2A3468D-60D5-4004-847F-25AFABE4EBF5}">
      <dgm:prSet phldrT="[Текст]"/>
      <dgm:spPr/>
      <dgm:t>
        <a:bodyPr/>
        <a:lstStyle/>
        <a:p>
          <a:r>
            <a:rPr lang="ru-RU" dirty="0" smtClean="0"/>
            <a:t>Этап второй. 1995–1996 гг.</a:t>
          </a:r>
          <a:endParaRPr lang="ru-RU" dirty="0"/>
        </a:p>
      </dgm:t>
    </dgm:pt>
    <dgm:pt modelId="{00406FCD-154B-4084-88A8-0A326014C33E}" type="parTrans" cxnId="{01F6D7ED-4E25-4927-98D0-CD6F9315238F}">
      <dgm:prSet/>
      <dgm:spPr/>
      <dgm:t>
        <a:bodyPr/>
        <a:lstStyle/>
        <a:p>
          <a:endParaRPr lang="ru-RU"/>
        </a:p>
      </dgm:t>
    </dgm:pt>
    <dgm:pt modelId="{392BD06E-E805-49CB-90BB-2B005E3E61CA}" type="sibTrans" cxnId="{01F6D7ED-4E25-4927-98D0-CD6F9315238F}">
      <dgm:prSet/>
      <dgm:spPr/>
      <dgm:t>
        <a:bodyPr/>
        <a:lstStyle/>
        <a:p>
          <a:endParaRPr lang="ru-RU"/>
        </a:p>
      </dgm:t>
    </dgm:pt>
    <dgm:pt modelId="{5D36D545-92DB-47E7-BD65-DDD637660332}">
      <dgm:prSet phldrT="[Текст]"/>
      <dgm:spPr/>
      <dgm:t>
        <a:bodyPr/>
        <a:lstStyle/>
        <a:p>
          <a:endParaRPr lang="ru-RU" dirty="0"/>
        </a:p>
      </dgm:t>
    </dgm:pt>
    <dgm:pt modelId="{1DC8031E-A34D-4754-85F2-408D001B0BE7}" type="sibTrans" cxnId="{495FA8DD-3782-4900-A76F-794D54E1D6DC}">
      <dgm:prSet/>
      <dgm:spPr/>
      <dgm:t>
        <a:bodyPr/>
        <a:lstStyle/>
        <a:p>
          <a:endParaRPr lang="ru-RU"/>
        </a:p>
      </dgm:t>
    </dgm:pt>
    <dgm:pt modelId="{54168F2C-0875-4627-A4C0-AEF2F79E0AF7}" type="parTrans" cxnId="{495FA8DD-3782-4900-A76F-794D54E1D6DC}">
      <dgm:prSet/>
      <dgm:spPr/>
      <dgm:t>
        <a:bodyPr/>
        <a:lstStyle/>
        <a:p>
          <a:endParaRPr lang="ru-RU"/>
        </a:p>
      </dgm:t>
    </dgm:pt>
    <dgm:pt modelId="{5E13ECEA-F87D-4CD9-8841-1C7D66BCFE48}">
      <dgm:prSet/>
      <dgm:spPr/>
      <dgm:t>
        <a:bodyPr/>
        <a:lstStyle/>
        <a:p>
          <a:r>
            <a:rPr lang="ru-RU" dirty="0" smtClean="0"/>
            <a:t>Этап третий. 1996–2000 гг.</a:t>
          </a:r>
          <a:endParaRPr lang="ru-RU" dirty="0"/>
        </a:p>
      </dgm:t>
    </dgm:pt>
    <dgm:pt modelId="{104A2BF6-3E4E-47F3-9EC9-2D7C831F92C2}" type="parTrans" cxnId="{81E82834-949D-4688-BFB0-88853FC0DAC1}">
      <dgm:prSet/>
      <dgm:spPr/>
      <dgm:t>
        <a:bodyPr/>
        <a:lstStyle/>
        <a:p>
          <a:endParaRPr lang="ru-RU"/>
        </a:p>
      </dgm:t>
    </dgm:pt>
    <dgm:pt modelId="{D6426518-99FB-4FCC-8E99-22E4FFBAB73E}" type="sibTrans" cxnId="{81E82834-949D-4688-BFB0-88853FC0DAC1}">
      <dgm:prSet/>
      <dgm:spPr/>
      <dgm:t>
        <a:bodyPr/>
        <a:lstStyle/>
        <a:p>
          <a:endParaRPr lang="ru-RU"/>
        </a:p>
      </dgm:t>
    </dgm:pt>
    <dgm:pt modelId="{03BE5094-F96D-43DE-8760-7C5FF61284B6}">
      <dgm:prSet/>
      <dgm:spPr/>
      <dgm:t>
        <a:bodyPr/>
        <a:lstStyle/>
        <a:p>
          <a:r>
            <a:rPr lang="ru-RU" dirty="0" smtClean="0"/>
            <a:t>Этап четвертый. 2000–2009 гг.</a:t>
          </a:r>
          <a:endParaRPr lang="ru-RU" dirty="0"/>
        </a:p>
      </dgm:t>
    </dgm:pt>
    <dgm:pt modelId="{4B84F650-E405-453C-9063-CB6F0B1FAE65}" type="parTrans" cxnId="{CB3E8F97-5F1D-4F7B-A6A0-8C2CBDCDA04D}">
      <dgm:prSet/>
      <dgm:spPr/>
      <dgm:t>
        <a:bodyPr/>
        <a:lstStyle/>
        <a:p>
          <a:endParaRPr lang="ru-RU"/>
        </a:p>
      </dgm:t>
    </dgm:pt>
    <dgm:pt modelId="{43C99866-3591-4CE7-8243-834709BC1E19}" type="sibTrans" cxnId="{CB3E8F97-5F1D-4F7B-A6A0-8C2CBDCDA04D}">
      <dgm:prSet/>
      <dgm:spPr/>
      <dgm:t>
        <a:bodyPr/>
        <a:lstStyle/>
        <a:p>
          <a:endParaRPr lang="ru-RU"/>
        </a:p>
      </dgm:t>
    </dgm:pt>
    <dgm:pt modelId="{7BA63F6F-B006-4DBC-BA13-901117343291}">
      <dgm:prSet/>
      <dgm:spPr/>
      <dgm:t>
        <a:bodyPr/>
        <a:lstStyle/>
        <a:p>
          <a:r>
            <a:rPr lang="ru-RU" dirty="0" smtClean="0"/>
            <a:t>Пятый этап. 2009 год </a:t>
          </a:r>
          <a:endParaRPr lang="ru-RU" dirty="0"/>
        </a:p>
      </dgm:t>
    </dgm:pt>
    <dgm:pt modelId="{C55E7BD0-BB9E-4E8D-A5BF-92561D518A16}" type="parTrans" cxnId="{71357EA3-AE53-4798-A6C6-38B2BD9F0576}">
      <dgm:prSet/>
      <dgm:spPr/>
      <dgm:t>
        <a:bodyPr/>
        <a:lstStyle/>
        <a:p>
          <a:endParaRPr lang="ru-RU"/>
        </a:p>
      </dgm:t>
    </dgm:pt>
    <dgm:pt modelId="{B160F3F0-DB39-4F6E-ADC9-276BF44215DC}" type="sibTrans" cxnId="{71357EA3-AE53-4798-A6C6-38B2BD9F0576}">
      <dgm:prSet/>
      <dgm:spPr/>
      <dgm:t>
        <a:bodyPr/>
        <a:lstStyle/>
        <a:p>
          <a:endParaRPr lang="ru-RU"/>
        </a:p>
      </dgm:t>
    </dgm:pt>
    <dgm:pt modelId="{05ED1BD1-FBB7-4B83-962A-28A6F1EE6D03}" type="pres">
      <dgm:prSet presAssocID="{FC32C317-0649-4182-9A69-C73775C1787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0D0F90-490E-4BFD-8929-BD1AB43F734E}" type="pres">
      <dgm:prSet presAssocID="{A7D85F70-AEFD-44EC-B3F7-417A432E00D5}" presName="composite" presStyleCnt="0"/>
      <dgm:spPr/>
    </dgm:pt>
    <dgm:pt modelId="{7FD03998-6C5B-4CD7-A540-1332A2A89146}" type="pres">
      <dgm:prSet presAssocID="{A7D85F70-AEFD-44EC-B3F7-417A432E00D5}" presName="bentUpArrow1" presStyleLbl="alignImgPlace1" presStyleIdx="0" presStyleCnt="4"/>
      <dgm:spPr/>
    </dgm:pt>
    <dgm:pt modelId="{D173DBB5-F53F-47AA-822E-4D1BACA495C5}" type="pres">
      <dgm:prSet presAssocID="{A7D85F70-AEFD-44EC-B3F7-417A432E00D5}" presName="ParentText" presStyleLbl="node1" presStyleIdx="0" presStyleCnt="5" custScaleX="2492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415CE-36A4-49AF-8414-128C7B1373EE}" type="pres">
      <dgm:prSet presAssocID="{A7D85F70-AEFD-44EC-B3F7-417A432E00D5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4853740-2160-4760-85FD-4F39F3B2B116}" type="pres">
      <dgm:prSet presAssocID="{FE49FB5B-BA37-429A-B3B2-D555D6CA6551}" presName="sibTrans" presStyleCnt="0"/>
      <dgm:spPr/>
    </dgm:pt>
    <dgm:pt modelId="{5CF3C8C2-8D14-4377-939F-F3242E103520}" type="pres">
      <dgm:prSet presAssocID="{E2A3468D-60D5-4004-847F-25AFABE4EBF5}" presName="composite" presStyleCnt="0"/>
      <dgm:spPr/>
    </dgm:pt>
    <dgm:pt modelId="{A7786F86-5043-49E6-82F6-2B9FD81F0468}" type="pres">
      <dgm:prSet presAssocID="{E2A3468D-60D5-4004-847F-25AFABE4EBF5}" presName="bentUpArrow1" presStyleLbl="alignImgPlace1" presStyleIdx="1" presStyleCnt="4"/>
      <dgm:spPr/>
    </dgm:pt>
    <dgm:pt modelId="{CA730B32-4956-4D62-9220-E8C2A3EF71EC}" type="pres">
      <dgm:prSet presAssocID="{E2A3468D-60D5-4004-847F-25AFABE4EBF5}" presName="ParentText" presStyleLbl="node1" presStyleIdx="1" presStyleCnt="5" custScaleX="2229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8CCF0-8F06-4FBD-A16D-049FCE20063A}" type="pres">
      <dgm:prSet presAssocID="{E2A3468D-60D5-4004-847F-25AFABE4EBF5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8A678-B91F-4383-BB3B-068A67C664FD}" type="pres">
      <dgm:prSet presAssocID="{392BD06E-E805-49CB-90BB-2B005E3E61CA}" presName="sibTrans" presStyleCnt="0"/>
      <dgm:spPr/>
    </dgm:pt>
    <dgm:pt modelId="{A2287F02-0C9A-4FF9-ABC2-1EFC285F9A3F}" type="pres">
      <dgm:prSet presAssocID="{5E13ECEA-F87D-4CD9-8841-1C7D66BCFE48}" presName="composite" presStyleCnt="0"/>
      <dgm:spPr/>
    </dgm:pt>
    <dgm:pt modelId="{15C31531-E6CD-4890-B3F3-F1A33AFA54CF}" type="pres">
      <dgm:prSet presAssocID="{5E13ECEA-F87D-4CD9-8841-1C7D66BCFE48}" presName="bentUpArrow1" presStyleLbl="alignImgPlace1" presStyleIdx="2" presStyleCnt="4"/>
      <dgm:spPr/>
    </dgm:pt>
    <dgm:pt modelId="{5125EF0C-AADF-4F89-9917-97893E181958}" type="pres">
      <dgm:prSet presAssocID="{5E13ECEA-F87D-4CD9-8841-1C7D66BCFE48}" presName="ParentText" presStyleLbl="node1" presStyleIdx="2" presStyleCnt="5" custScaleX="2268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7D402-526E-4850-8CE0-CA2941979C01}" type="pres">
      <dgm:prSet presAssocID="{5E13ECEA-F87D-4CD9-8841-1C7D66BCFE48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B618945-5F4B-40BD-9366-EB2E82F5142D}" type="pres">
      <dgm:prSet presAssocID="{D6426518-99FB-4FCC-8E99-22E4FFBAB73E}" presName="sibTrans" presStyleCnt="0"/>
      <dgm:spPr/>
    </dgm:pt>
    <dgm:pt modelId="{D4D7D52A-AA94-40E3-8B2C-EA8D73506B90}" type="pres">
      <dgm:prSet presAssocID="{03BE5094-F96D-43DE-8760-7C5FF61284B6}" presName="composite" presStyleCnt="0"/>
      <dgm:spPr/>
    </dgm:pt>
    <dgm:pt modelId="{AA27A89F-334B-4529-9EC5-0712FA2154C5}" type="pres">
      <dgm:prSet presAssocID="{03BE5094-F96D-43DE-8760-7C5FF61284B6}" presName="bentUpArrow1" presStyleLbl="alignImgPlace1" presStyleIdx="3" presStyleCnt="4"/>
      <dgm:spPr/>
    </dgm:pt>
    <dgm:pt modelId="{588E0036-1ADA-4FAD-89E3-03A65A643DEE}" type="pres">
      <dgm:prSet presAssocID="{03BE5094-F96D-43DE-8760-7C5FF61284B6}" presName="ParentText" presStyleLbl="node1" presStyleIdx="3" presStyleCnt="5" custScaleX="1676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0226B-17CE-4B7D-B1B5-F797343BABCB}" type="pres">
      <dgm:prSet presAssocID="{03BE5094-F96D-43DE-8760-7C5FF61284B6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CFC13CB-2E10-4AC2-B079-62A17DA78F67}" type="pres">
      <dgm:prSet presAssocID="{43C99866-3591-4CE7-8243-834709BC1E19}" presName="sibTrans" presStyleCnt="0"/>
      <dgm:spPr/>
    </dgm:pt>
    <dgm:pt modelId="{6872D60E-659F-43DA-9A13-1A00EAB3A99C}" type="pres">
      <dgm:prSet presAssocID="{7BA63F6F-B006-4DBC-BA13-901117343291}" presName="composite" presStyleCnt="0"/>
      <dgm:spPr/>
    </dgm:pt>
    <dgm:pt modelId="{B0354AD2-68FD-4DA6-98C9-934473E3D44D}" type="pres">
      <dgm:prSet presAssocID="{7BA63F6F-B006-4DBC-BA13-901117343291}" presName="ParentText" presStyleLbl="node1" presStyleIdx="4" presStyleCnt="5" custScaleX="1747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3E8F97-5F1D-4F7B-A6A0-8C2CBDCDA04D}" srcId="{FC32C317-0649-4182-9A69-C73775C1787C}" destId="{03BE5094-F96D-43DE-8760-7C5FF61284B6}" srcOrd="3" destOrd="0" parTransId="{4B84F650-E405-453C-9063-CB6F0B1FAE65}" sibTransId="{43C99866-3591-4CE7-8243-834709BC1E19}"/>
    <dgm:cxn modelId="{10C31030-7683-4310-B1E3-4C65FA5AB9EF}" type="presOf" srcId="{FC32C317-0649-4182-9A69-C73775C1787C}" destId="{05ED1BD1-FBB7-4B83-962A-28A6F1EE6D03}" srcOrd="0" destOrd="0" presId="urn:microsoft.com/office/officeart/2005/8/layout/StepDownProcess"/>
    <dgm:cxn modelId="{01F6D7ED-4E25-4927-98D0-CD6F9315238F}" srcId="{FC32C317-0649-4182-9A69-C73775C1787C}" destId="{E2A3468D-60D5-4004-847F-25AFABE4EBF5}" srcOrd="1" destOrd="0" parTransId="{00406FCD-154B-4084-88A8-0A326014C33E}" sibTransId="{392BD06E-E805-49CB-90BB-2B005E3E61CA}"/>
    <dgm:cxn modelId="{20F923FD-625F-48A0-A150-A1B640A54802}" type="presOf" srcId="{E2A3468D-60D5-4004-847F-25AFABE4EBF5}" destId="{CA730B32-4956-4D62-9220-E8C2A3EF71EC}" srcOrd="0" destOrd="0" presId="urn:microsoft.com/office/officeart/2005/8/layout/StepDownProcess"/>
    <dgm:cxn modelId="{71357EA3-AE53-4798-A6C6-38B2BD9F0576}" srcId="{FC32C317-0649-4182-9A69-C73775C1787C}" destId="{7BA63F6F-B006-4DBC-BA13-901117343291}" srcOrd="4" destOrd="0" parTransId="{C55E7BD0-BB9E-4E8D-A5BF-92561D518A16}" sibTransId="{B160F3F0-DB39-4F6E-ADC9-276BF44215DC}"/>
    <dgm:cxn modelId="{81E82834-949D-4688-BFB0-88853FC0DAC1}" srcId="{FC32C317-0649-4182-9A69-C73775C1787C}" destId="{5E13ECEA-F87D-4CD9-8841-1C7D66BCFE48}" srcOrd="2" destOrd="0" parTransId="{104A2BF6-3E4E-47F3-9EC9-2D7C831F92C2}" sibTransId="{D6426518-99FB-4FCC-8E99-22E4FFBAB73E}"/>
    <dgm:cxn modelId="{A3C639EF-2638-48A2-A7B1-3E0626FF43D9}" type="presOf" srcId="{5E13ECEA-F87D-4CD9-8841-1C7D66BCFE48}" destId="{5125EF0C-AADF-4F89-9917-97893E181958}" srcOrd="0" destOrd="0" presId="urn:microsoft.com/office/officeart/2005/8/layout/StepDownProcess"/>
    <dgm:cxn modelId="{F3AD838E-9752-434D-AD31-E770097CE319}" type="presOf" srcId="{03BE5094-F96D-43DE-8760-7C5FF61284B6}" destId="{588E0036-1ADA-4FAD-89E3-03A65A643DEE}" srcOrd="0" destOrd="0" presId="urn:microsoft.com/office/officeart/2005/8/layout/StepDownProcess"/>
    <dgm:cxn modelId="{09CE1DEF-D3AB-45B5-91BD-3246A4F8B240}" srcId="{FC32C317-0649-4182-9A69-C73775C1787C}" destId="{A7D85F70-AEFD-44EC-B3F7-417A432E00D5}" srcOrd="0" destOrd="0" parTransId="{896EED28-718F-4228-8383-6AC9E790C8D5}" sibTransId="{FE49FB5B-BA37-429A-B3B2-D555D6CA6551}"/>
    <dgm:cxn modelId="{495FA8DD-3782-4900-A76F-794D54E1D6DC}" srcId="{E2A3468D-60D5-4004-847F-25AFABE4EBF5}" destId="{5D36D545-92DB-47E7-BD65-DDD637660332}" srcOrd="0" destOrd="0" parTransId="{54168F2C-0875-4627-A4C0-AEF2F79E0AF7}" sibTransId="{1DC8031E-A34D-4754-85F2-408D001B0BE7}"/>
    <dgm:cxn modelId="{79518815-98BB-47EE-B417-8122FE9F49D4}" type="presOf" srcId="{7BA63F6F-B006-4DBC-BA13-901117343291}" destId="{B0354AD2-68FD-4DA6-98C9-934473E3D44D}" srcOrd="0" destOrd="0" presId="urn:microsoft.com/office/officeart/2005/8/layout/StepDownProcess"/>
    <dgm:cxn modelId="{104B09D2-E759-4520-B7C4-EEBAF5D9FA73}" type="presOf" srcId="{5D36D545-92DB-47E7-BD65-DDD637660332}" destId="{6078CCF0-8F06-4FBD-A16D-049FCE20063A}" srcOrd="0" destOrd="0" presId="urn:microsoft.com/office/officeart/2005/8/layout/StepDownProcess"/>
    <dgm:cxn modelId="{1567C213-D7EA-4940-9E11-EAE1E04020EA}" type="presOf" srcId="{A7D85F70-AEFD-44EC-B3F7-417A432E00D5}" destId="{D173DBB5-F53F-47AA-822E-4D1BACA495C5}" srcOrd="0" destOrd="0" presId="urn:microsoft.com/office/officeart/2005/8/layout/StepDownProcess"/>
    <dgm:cxn modelId="{E1B28999-FC0B-4B1D-A0AF-7D043495C07A}" type="presParOf" srcId="{05ED1BD1-FBB7-4B83-962A-28A6F1EE6D03}" destId="{E90D0F90-490E-4BFD-8929-BD1AB43F734E}" srcOrd="0" destOrd="0" presId="urn:microsoft.com/office/officeart/2005/8/layout/StepDownProcess"/>
    <dgm:cxn modelId="{C311F25D-A3EA-4F99-A2D2-5050D2701AA1}" type="presParOf" srcId="{E90D0F90-490E-4BFD-8929-BD1AB43F734E}" destId="{7FD03998-6C5B-4CD7-A540-1332A2A89146}" srcOrd="0" destOrd="0" presId="urn:microsoft.com/office/officeart/2005/8/layout/StepDownProcess"/>
    <dgm:cxn modelId="{8E1D94BA-DA93-49BD-896C-F84C0517E56A}" type="presParOf" srcId="{E90D0F90-490E-4BFD-8929-BD1AB43F734E}" destId="{D173DBB5-F53F-47AA-822E-4D1BACA495C5}" srcOrd="1" destOrd="0" presId="urn:microsoft.com/office/officeart/2005/8/layout/StepDownProcess"/>
    <dgm:cxn modelId="{A006D358-37F1-4DDE-BBE5-E615C2B22E3E}" type="presParOf" srcId="{E90D0F90-490E-4BFD-8929-BD1AB43F734E}" destId="{011415CE-36A4-49AF-8414-128C7B1373EE}" srcOrd="2" destOrd="0" presId="urn:microsoft.com/office/officeart/2005/8/layout/StepDownProcess"/>
    <dgm:cxn modelId="{5ED79993-7972-4B43-8655-451C339C3F8A}" type="presParOf" srcId="{05ED1BD1-FBB7-4B83-962A-28A6F1EE6D03}" destId="{24853740-2160-4760-85FD-4F39F3B2B116}" srcOrd="1" destOrd="0" presId="urn:microsoft.com/office/officeart/2005/8/layout/StepDownProcess"/>
    <dgm:cxn modelId="{41B44D13-FBFC-48C4-9CB2-FC35314E2883}" type="presParOf" srcId="{05ED1BD1-FBB7-4B83-962A-28A6F1EE6D03}" destId="{5CF3C8C2-8D14-4377-939F-F3242E103520}" srcOrd="2" destOrd="0" presId="urn:microsoft.com/office/officeart/2005/8/layout/StepDownProcess"/>
    <dgm:cxn modelId="{1BFEDE92-2887-41F9-9E8E-F0C157DB500F}" type="presParOf" srcId="{5CF3C8C2-8D14-4377-939F-F3242E103520}" destId="{A7786F86-5043-49E6-82F6-2B9FD81F0468}" srcOrd="0" destOrd="0" presId="urn:microsoft.com/office/officeart/2005/8/layout/StepDownProcess"/>
    <dgm:cxn modelId="{44EF2F7D-0DB9-47B5-8561-14373EBDB3DC}" type="presParOf" srcId="{5CF3C8C2-8D14-4377-939F-F3242E103520}" destId="{CA730B32-4956-4D62-9220-E8C2A3EF71EC}" srcOrd="1" destOrd="0" presId="urn:microsoft.com/office/officeart/2005/8/layout/StepDownProcess"/>
    <dgm:cxn modelId="{85AFB871-D940-4A85-BEC8-C9C9C00DA8E7}" type="presParOf" srcId="{5CF3C8C2-8D14-4377-939F-F3242E103520}" destId="{6078CCF0-8F06-4FBD-A16D-049FCE20063A}" srcOrd="2" destOrd="0" presId="urn:microsoft.com/office/officeart/2005/8/layout/StepDownProcess"/>
    <dgm:cxn modelId="{7DCBB1DF-5CAF-4CCE-95EF-77CC2A5D8A38}" type="presParOf" srcId="{05ED1BD1-FBB7-4B83-962A-28A6F1EE6D03}" destId="{1538A678-B91F-4383-BB3B-068A67C664FD}" srcOrd="3" destOrd="0" presId="urn:microsoft.com/office/officeart/2005/8/layout/StepDownProcess"/>
    <dgm:cxn modelId="{0F705D69-29C2-4BA5-95B7-A05CFDABDD53}" type="presParOf" srcId="{05ED1BD1-FBB7-4B83-962A-28A6F1EE6D03}" destId="{A2287F02-0C9A-4FF9-ABC2-1EFC285F9A3F}" srcOrd="4" destOrd="0" presId="urn:microsoft.com/office/officeart/2005/8/layout/StepDownProcess"/>
    <dgm:cxn modelId="{2DFFF8F8-D620-4BC9-BE55-26344677418A}" type="presParOf" srcId="{A2287F02-0C9A-4FF9-ABC2-1EFC285F9A3F}" destId="{15C31531-E6CD-4890-B3F3-F1A33AFA54CF}" srcOrd="0" destOrd="0" presId="urn:microsoft.com/office/officeart/2005/8/layout/StepDownProcess"/>
    <dgm:cxn modelId="{DE2E2DCE-6F3F-41AC-8C0E-C73BB3995F8A}" type="presParOf" srcId="{A2287F02-0C9A-4FF9-ABC2-1EFC285F9A3F}" destId="{5125EF0C-AADF-4F89-9917-97893E181958}" srcOrd="1" destOrd="0" presId="urn:microsoft.com/office/officeart/2005/8/layout/StepDownProcess"/>
    <dgm:cxn modelId="{652D09F9-3E50-42E9-A08D-96C3AC08C96E}" type="presParOf" srcId="{A2287F02-0C9A-4FF9-ABC2-1EFC285F9A3F}" destId="{6887D402-526E-4850-8CE0-CA2941979C01}" srcOrd="2" destOrd="0" presId="urn:microsoft.com/office/officeart/2005/8/layout/StepDownProcess"/>
    <dgm:cxn modelId="{2FFD24EF-089C-43D1-B7B5-8DA26E26DFD9}" type="presParOf" srcId="{05ED1BD1-FBB7-4B83-962A-28A6F1EE6D03}" destId="{BB618945-5F4B-40BD-9366-EB2E82F5142D}" srcOrd="5" destOrd="0" presId="urn:microsoft.com/office/officeart/2005/8/layout/StepDownProcess"/>
    <dgm:cxn modelId="{2360C513-551B-413F-8778-F452A8A49E4F}" type="presParOf" srcId="{05ED1BD1-FBB7-4B83-962A-28A6F1EE6D03}" destId="{D4D7D52A-AA94-40E3-8B2C-EA8D73506B90}" srcOrd="6" destOrd="0" presId="urn:microsoft.com/office/officeart/2005/8/layout/StepDownProcess"/>
    <dgm:cxn modelId="{E682C015-0A8C-4ECA-AE33-FC7C39E1C970}" type="presParOf" srcId="{D4D7D52A-AA94-40E3-8B2C-EA8D73506B90}" destId="{AA27A89F-334B-4529-9EC5-0712FA2154C5}" srcOrd="0" destOrd="0" presId="urn:microsoft.com/office/officeart/2005/8/layout/StepDownProcess"/>
    <dgm:cxn modelId="{19F49F8D-4BC3-4856-9E28-DB51F753E841}" type="presParOf" srcId="{D4D7D52A-AA94-40E3-8B2C-EA8D73506B90}" destId="{588E0036-1ADA-4FAD-89E3-03A65A643DEE}" srcOrd="1" destOrd="0" presId="urn:microsoft.com/office/officeart/2005/8/layout/StepDownProcess"/>
    <dgm:cxn modelId="{3FDDDEE2-6739-44EB-95F8-7E9CBE2AC279}" type="presParOf" srcId="{D4D7D52A-AA94-40E3-8B2C-EA8D73506B90}" destId="{3B40226B-17CE-4B7D-B1B5-F797343BABCB}" srcOrd="2" destOrd="0" presId="urn:microsoft.com/office/officeart/2005/8/layout/StepDownProcess"/>
    <dgm:cxn modelId="{51E72AF1-7317-4843-885D-9CDA469A2819}" type="presParOf" srcId="{05ED1BD1-FBB7-4B83-962A-28A6F1EE6D03}" destId="{1CFC13CB-2E10-4AC2-B079-62A17DA78F67}" srcOrd="7" destOrd="0" presId="urn:microsoft.com/office/officeart/2005/8/layout/StepDownProcess"/>
    <dgm:cxn modelId="{0D880868-E305-4DEC-9A7C-144B3758E514}" type="presParOf" srcId="{05ED1BD1-FBB7-4B83-962A-28A6F1EE6D03}" destId="{6872D60E-659F-43DA-9A13-1A00EAB3A99C}" srcOrd="8" destOrd="0" presId="urn:microsoft.com/office/officeart/2005/8/layout/StepDownProcess"/>
    <dgm:cxn modelId="{A7862298-F071-4EAD-B7ED-3BEC7496C836}" type="presParOf" srcId="{6872D60E-659F-43DA-9A13-1A00EAB3A99C}" destId="{B0354AD2-68FD-4DA6-98C9-934473E3D44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03998-6C5B-4CD7-A540-1332A2A89146}">
      <dsp:nvSpPr>
        <dsp:cNvPr id="0" name=""/>
        <dsp:cNvSpPr/>
      </dsp:nvSpPr>
      <dsp:spPr>
        <a:xfrm rot="5400000">
          <a:off x="2881204" y="669038"/>
          <a:ext cx="582254" cy="6628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3DBB5-F53F-47AA-822E-4D1BACA495C5}">
      <dsp:nvSpPr>
        <dsp:cNvPr id="0" name=""/>
        <dsp:cNvSpPr/>
      </dsp:nvSpPr>
      <dsp:spPr>
        <a:xfrm>
          <a:off x="1995365" y="23598"/>
          <a:ext cx="2443327" cy="6860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 первый. 1993–1995 </a:t>
          </a:r>
          <a:r>
            <a:rPr lang="ru-RU" sz="1600" kern="1200" dirty="0" err="1" smtClean="0"/>
            <a:t>гг</a:t>
          </a:r>
          <a:endParaRPr lang="ru-RU" sz="1600" kern="1200" dirty="0"/>
        </a:p>
      </dsp:txBody>
      <dsp:txXfrm>
        <a:off x="2028863" y="57096"/>
        <a:ext cx="2376331" cy="619093"/>
      </dsp:txXfrm>
    </dsp:sp>
    <dsp:sp modelId="{011415CE-36A4-49AF-8414-128C7B1373EE}">
      <dsp:nvSpPr>
        <dsp:cNvPr id="0" name=""/>
        <dsp:cNvSpPr/>
      </dsp:nvSpPr>
      <dsp:spPr>
        <a:xfrm>
          <a:off x="3707116" y="89032"/>
          <a:ext cx="712884" cy="554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86F86-5043-49E6-82F6-2B9FD81F0468}">
      <dsp:nvSpPr>
        <dsp:cNvPr id="0" name=""/>
        <dsp:cNvSpPr/>
      </dsp:nvSpPr>
      <dsp:spPr>
        <a:xfrm rot="5400000">
          <a:off x="3924785" y="1439743"/>
          <a:ext cx="582254" cy="6628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30B32-4956-4D62-9220-E8C2A3EF71EC}">
      <dsp:nvSpPr>
        <dsp:cNvPr id="0" name=""/>
        <dsp:cNvSpPr/>
      </dsp:nvSpPr>
      <dsp:spPr>
        <a:xfrm>
          <a:off x="3168163" y="794303"/>
          <a:ext cx="2184894" cy="6860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 второй. 1995–1996 гг.</a:t>
          </a:r>
          <a:endParaRPr lang="ru-RU" sz="1600" kern="1200" dirty="0"/>
        </a:p>
      </dsp:txBody>
      <dsp:txXfrm>
        <a:off x="3201661" y="827801"/>
        <a:ext cx="2117898" cy="619093"/>
      </dsp:txXfrm>
    </dsp:sp>
    <dsp:sp modelId="{6078CCF0-8F06-4FBD-A16D-049FCE20063A}">
      <dsp:nvSpPr>
        <dsp:cNvPr id="0" name=""/>
        <dsp:cNvSpPr/>
      </dsp:nvSpPr>
      <dsp:spPr>
        <a:xfrm>
          <a:off x="4750697" y="859737"/>
          <a:ext cx="712884" cy="554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4750697" y="859737"/>
        <a:ext cx="712884" cy="554527"/>
      </dsp:txXfrm>
    </dsp:sp>
    <dsp:sp modelId="{15C31531-E6CD-4890-B3F3-F1A33AFA54CF}">
      <dsp:nvSpPr>
        <dsp:cNvPr id="0" name=""/>
        <dsp:cNvSpPr/>
      </dsp:nvSpPr>
      <dsp:spPr>
        <a:xfrm rot="5400000">
          <a:off x="5117117" y="2210448"/>
          <a:ext cx="582254" cy="6628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5EF0C-AADF-4F89-9917-97893E181958}">
      <dsp:nvSpPr>
        <dsp:cNvPr id="0" name=""/>
        <dsp:cNvSpPr/>
      </dsp:nvSpPr>
      <dsp:spPr>
        <a:xfrm>
          <a:off x="4340960" y="1565008"/>
          <a:ext cx="2223964" cy="6860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 третий. 1996–2000 гг.</a:t>
          </a:r>
          <a:endParaRPr lang="ru-RU" sz="1600" kern="1200" dirty="0"/>
        </a:p>
      </dsp:txBody>
      <dsp:txXfrm>
        <a:off x="4374458" y="1598506"/>
        <a:ext cx="2156968" cy="619093"/>
      </dsp:txXfrm>
    </dsp:sp>
    <dsp:sp modelId="{6887D402-526E-4850-8CE0-CA2941979C01}">
      <dsp:nvSpPr>
        <dsp:cNvPr id="0" name=""/>
        <dsp:cNvSpPr/>
      </dsp:nvSpPr>
      <dsp:spPr>
        <a:xfrm>
          <a:off x="5943029" y="1630442"/>
          <a:ext cx="712884" cy="554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7A89F-334B-4529-9EC5-0712FA2154C5}">
      <dsp:nvSpPr>
        <dsp:cNvPr id="0" name=""/>
        <dsp:cNvSpPr/>
      </dsp:nvSpPr>
      <dsp:spPr>
        <a:xfrm rot="5400000">
          <a:off x="5999768" y="2981153"/>
          <a:ext cx="582254" cy="6628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E0036-1ADA-4FAD-89E3-03A65A643DEE}">
      <dsp:nvSpPr>
        <dsp:cNvPr id="0" name=""/>
        <dsp:cNvSpPr/>
      </dsp:nvSpPr>
      <dsp:spPr>
        <a:xfrm>
          <a:off x="5513757" y="2335713"/>
          <a:ext cx="1643672" cy="6860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 четвертый. 2000–2009 гг.</a:t>
          </a:r>
          <a:endParaRPr lang="ru-RU" sz="1600" kern="1200" dirty="0"/>
        </a:p>
      </dsp:txBody>
      <dsp:txXfrm>
        <a:off x="5547255" y="2369211"/>
        <a:ext cx="1576676" cy="619093"/>
      </dsp:txXfrm>
    </dsp:sp>
    <dsp:sp modelId="{3B40226B-17CE-4B7D-B1B5-F797343BABCB}">
      <dsp:nvSpPr>
        <dsp:cNvPr id="0" name=""/>
        <dsp:cNvSpPr/>
      </dsp:nvSpPr>
      <dsp:spPr>
        <a:xfrm>
          <a:off x="6825680" y="2401147"/>
          <a:ext cx="712884" cy="554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54AD2-68FD-4DA6-98C9-934473E3D44D}">
      <dsp:nvSpPr>
        <dsp:cNvPr id="0" name=""/>
        <dsp:cNvSpPr/>
      </dsp:nvSpPr>
      <dsp:spPr>
        <a:xfrm>
          <a:off x="6686554" y="3106418"/>
          <a:ext cx="1713029" cy="6860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Пятый этап. 2009 год </a:t>
          </a:r>
          <a:endParaRPr lang="ru-RU" sz="1600" kern="1200" dirty="0"/>
        </a:p>
      </dsp:txBody>
      <dsp:txXfrm>
        <a:off x="6720052" y="3139916"/>
        <a:ext cx="1646033" cy="619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992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3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069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5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98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7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62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9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8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5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5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5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80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2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2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1B97DA-BBBA-49A2-BA8E-176A4A5C5B6B}" type="datetimeFigureOut">
              <a:rPr lang="ru-RU" smtClean="0"/>
              <a:t>02.06.2015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986910-1B28-4642-AAD9-2E876327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7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Валютный </a:t>
            </a:r>
            <a:r>
              <a:rPr lang="ru-RU" dirty="0"/>
              <a:t>курс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8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40678"/>
            <a:ext cx="10396882" cy="1333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современного валютного курса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32" y="2557829"/>
            <a:ext cx="3952875" cy="2581275"/>
          </a:xfrm>
        </p:spPr>
      </p:pic>
      <p:sp>
        <p:nvSpPr>
          <p:cNvPr id="5" name="Прямоугольник 4"/>
          <p:cNvSpPr/>
          <p:nvPr/>
        </p:nvSpPr>
        <p:spPr>
          <a:xfrm>
            <a:off x="539261" y="186972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современного валютного курса как цены денежной единицы в иностранных платежных средствах образует не какая-то ценность, а целый комплекс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курсообразующих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факторов, проявляющих себя через спрос и предложение данной валюты на рынке.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722" y="1"/>
            <a:ext cx="10396882" cy="136884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современного валютного 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1897" y="1571027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стоимость кредитных денег, в отличие от золотых, не совпадает с их номинальной стоимостью, т.е. можно говорить о том, что они обладают лишь представительной стоимостью, которая и определяет их меновую стоимость или покупательскую способность. Эта способность валюты по отношению к товарам на внутреннем рынке в условиях бумажно-денежного обращения является основой обмена валют. Следовательно, стоимостной основой валютного курса при бумажно-кредитном обращении является паритет покупательской силы. Ввиду того, что кредитные деньги подвержены обесцениванию, их покупательская способность постоянно снижается. </a:t>
            </a:r>
          </a:p>
        </p:txBody>
      </p:sp>
    </p:spTree>
    <p:extLst>
      <p:ext uri="{BB962C8B-B14F-4D97-AF65-F5344CB8AC3E}">
        <p14:creationId xmlns:p14="http://schemas.microsoft.com/office/powerpoint/2010/main" val="5651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современного валютного курса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основа валютного курса в условиях бумажно-денежного обращения  становится неустойчивой, постоянно колеблется, но в то же время сохраняет зависимость валютного курса от состояния платежного баланса. В условиях бумажно-денежного обращения свободное движение золота внутри страны и между странами отсутствует и участники международного оборота лишены возможности выбора средств для погашения долга перед заграницей, они могут платить только и иностранной валютой, что снижает пределы колебания валютного курса вокруг паритета.</a:t>
            </a:r>
          </a:p>
        </p:txBody>
      </p:sp>
    </p:spTree>
    <p:extLst>
      <p:ext uri="{BB962C8B-B14F-4D97-AF65-F5344CB8AC3E}">
        <p14:creationId xmlns:p14="http://schemas.microsoft.com/office/powerpoint/2010/main" val="416890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9" y="369277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колебания валютных курсов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5" y="2015637"/>
            <a:ext cx="2619375" cy="1743075"/>
          </a:xfrm>
        </p:spPr>
      </p:pic>
      <p:sp>
        <p:nvSpPr>
          <p:cNvPr id="5" name="Прямоугольник 4"/>
          <p:cNvSpPr/>
          <p:nvPr/>
        </p:nvSpPr>
        <p:spPr>
          <a:xfrm>
            <a:off x="4759568" y="263532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 валютных курсов, их резкие отклонения от покупательской способности усиливают неустойчивость международных валютно-кредитных и экономических отношений, приводят к необоснованному перераспределению национального дохода между странами, влекут за собой выигрыш одних и потери других стран.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34463"/>
            <a:ext cx="10396882" cy="14419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валютного курса в Республике Беларусь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7818349"/>
              </p:ext>
            </p:extLst>
          </p:nvPr>
        </p:nvGraphicFramePr>
        <p:xfrm>
          <a:off x="685800" y="1559170"/>
          <a:ext cx="10394950" cy="3816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4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294" y="298939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валютного курса в Республике Беларусь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0294" y="1450904"/>
            <a:ext cx="10500213" cy="4164450"/>
          </a:xfrm>
        </p:spPr>
        <p:txBody>
          <a:bodyPr>
            <a:noAutofit/>
          </a:bodyPr>
          <a:lstStyle/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первый. 1993–1995 гг. – свободно плавающий валютный курс. В 1993 г. Национальный Банк Республики Беларусь начал использовать режим свободно плавающего валютного курса, периодически используя валютные интервенции. Выбор такого режима был обусловлен несколькими причинами: во-первых, высокой инфляцией (1290,2 процента в 1993 г., 2321 процента в 1994 г., 809,3 процента в 1995 г.); во-вторых, нехваткой свободно конвертируемой валюты в стране; в-третьих, низкой величиной валютных резервов и отсутствием золотого запаса. </a:t>
            </a: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второй. 1995–1996 гг. – жестко фиксированный валютный курс. В рассматриваемый период в Беларуси была осуществлена макроэкономическая стабилизация на основе валютного курса, был использован режим жесткой фиксации валютного курса. [13, c. 59] </a:t>
            </a: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третий. 1996–2000 гг. – режим управляемого плавания. Был введен обменный курс белорусского рубля к иностранным валютам исходя из спроса и предложения на иностранную валюту и с учетом темпов инфляции. </a:t>
            </a: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четвертый. 2000–2009 гг. – скользящая фиксация. С 2000 г. На основании закона Республики Беларусь «О стабилизации белорусского рубля и установлении фиксированного соотношения между денежной базой и официальными золотовалютными резервами Республики Беларусь» введен режим скользящей или плавающей фиксацию. Вначале предполагалась привязка только к доллару США, но в конечном итоге в качестве валюты привязки был выбран российский рубль и доллар США. Такой выбор был обусловлен: долей России в структуре внешней торговли страны; необходимостью создания предпосылок для ведения с 2005 г. Единой с Россией валюты (чего так и не произошло); необходимостью достижения плавной и предсказуемой динамики обменного курса белорусского рубля; высокой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долларизацией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экономики. </a:t>
            </a:r>
          </a:p>
        </p:txBody>
      </p:sp>
    </p:spTree>
    <p:extLst>
      <p:ext uri="{BB962C8B-B14F-4D97-AF65-F5344CB8AC3E}">
        <p14:creationId xmlns:p14="http://schemas.microsoft.com/office/powerpoint/2010/main" val="34001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валютного курса в Республике Беларусь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этап. 2009 год – настоящее время – переход к плавающему валютному курсу. Для белорусской экономики открытого типа актуальна проблема поиска механизма управления обменным курсом. Это обусловлено необходимостью повышения эффективности макроэкономического регулирования и значимости политики обменного курса. В Программе развития банковского сектора экономики Республики Беларусь на 2006-2010 годы запланирован постепенный переход к режиму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таргетирвания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инфляции и повышению гибкости обменного курса. [13, c. 60]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курсы иностранных валют устанавливаются Национальным Банком Республики Беларусь [таблица Б.1].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2009 году была проведена разовая девальвация белорусского рубля относительно доллара США и евро на 20,5 процента и, как было сказано ранее, Национальный банк Республики Беларусь перешел к использованию механизма привязки курса белорусского рубля к корзине иностранных валют. Целью одномоментной девальвации белорусского рубля являлось повышение конкурентоспособности белорусских товаров посредством снижения реального эффективного обменного курса белорусского рубля. </a:t>
            </a:r>
          </a:p>
        </p:txBody>
      </p:sp>
    </p:spTree>
    <p:extLst>
      <p:ext uri="{BB962C8B-B14F-4D97-AF65-F5344CB8AC3E}">
        <p14:creationId xmlns:p14="http://schemas.microsoft.com/office/powerpoint/2010/main" val="16065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04" y="2932967"/>
            <a:ext cx="2581275" cy="2581275"/>
          </a:xfrm>
        </p:spPr>
      </p:pic>
    </p:spTree>
    <p:extLst>
      <p:ext uri="{BB962C8B-B14F-4D97-AF65-F5344CB8AC3E}">
        <p14:creationId xmlns:p14="http://schemas.microsoft.com/office/powerpoint/2010/main" val="31108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93078"/>
            <a:ext cx="10396882" cy="1371599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Валютный </a:t>
            </a:r>
            <a:r>
              <a:rPr lang="ru-RU" sz="6000" dirty="0"/>
              <a:t>курс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664677"/>
            <a:ext cx="10394707" cy="334107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Валютный курс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цену денежной единицы данной страны, выраженную в денежных единицах другой страны; соотношение между денежными единицами разных стран, определенное их покупательской способностью. Как любая рыночная цена валютный курс формируется под воздействием спроса и предложения, уравновешивание которых на валютном рынке приводит к установлению равновесного уровня рыночного курса валюты. </a:t>
            </a:r>
          </a:p>
        </p:txBody>
      </p:sp>
    </p:spTree>
    <p:extLst>
      <p:ext uri="{BB962C8B-B14F-4D97-AF65-F5344CB8AC3E}">
        <p14:creationId xmlns:p14="http://schemas.microsoft.com/office/powerpoint/2010/main" val="351890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75846"/>
            <a:ext cx="10396882" cy="1254369"/>
          </a:xfrm>
        </p:spPr>
        <p:txBody>
          <a:bodyPr/>
          <a:lstStyle/>
          <a:p>
            <a:pPr algn="ctr"/>
            <a:r>
              <a:rPr lang="ru-RU" b="1" dirty="0"/>
              <a:t>виды валютных курсов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576">
            <a:off x="541654" y="2014897"/>
            <a:ext cx="3254001" cy="2165390"/>
          </a:xfrm>
        </p:spPr>
      </p:pic>
      <p:sp>
        <p:nvSpPr>
          <p:cNvPr id="5" name="Прямоугольник 4"/>
          <p:cNvSpPr/>
          <p:nvPr/>
        </p:nvSpPr>
        <p:spPr>
          <a:xfrm>
            <a:off x="4583722" y="1582341"/>
            <a:ext cx="61546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система, предполагающая наличие зарегистрированных паритетов, лежащих в основе валютных курсов, поддерживаемых государственными валютными органами. Выделяют: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 фиксированные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опирающиеся на золотой паритет, допускающий отклонения рыночных котировок от паритета в пределах «золотых точек». Это возможно лишь при наличии золотомонетного стандарта.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Договорно-фиксированные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курсы, опирающиеся на согласованный эталон (одну или несколько валют, либо на сочетание валют и золота), по которому регистрируется паритет и согласованный размер пределов допустимых отклонений рыночных котировок от паритетов.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17232"/>
            <a:ext cx="10396882" cy="1477106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валютных курсов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465386"/>
            <a:ext cx="10394707" cy="3657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система, при которой у валют отсутствуют официальные паритеты. Подразделяются на: плавающие курсы, изменяющиеся в зависимости от спроса и предложения на рынке (свободно колеблющиеся курсы); колеблющиеся курсы, изменяющиеся в зависимости от спроса и предложения на рынке, но корректируемые валютными интервенциями центральных банков (намеренной купле-продажей иностранной валюты центральными банками) в целях сглаживания временных резких колебаний. </a:t>
            </a:r>
          </a:p>
        </p:txBody>
      </p:sp>
    </p:spTree>
    <p:extLst>
      <p:ext uri="{BB962C8B-B14F-4D97-AF65-F5344CB8AC3E}">
        <p14:creationId xmlns:p14="http://schemas.microsoft.com/office/powerpoint/2010/main" val="18649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34462"/>
            <a:ext cx="10396882" cy="160330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валютного курса влияют: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761">
            <a:off x="6881446" y="1934797"/>
            <a:ext cx="3955166" cy="2644720"/>
          </a:xfrm>
        </p:spPr>
      </p:pic>
      <p:sp>
        <p:nvSpPr>
          <p:cNvPr id="5" name="Прямоугольник 4"/>
          <p:cNvSpPr/>
          <p:nvPr/>
        </p:nvSpPr>
        <p:spPr>
          <a:xfrm>
            <a:off x="339968" y="2136339"/>
            <a:ext cx="59553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•покупательная способность денежных единиц и темп инфляции;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•состояние платежного баланса;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•разница процентных ставок в разных странах;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•степень доверия к валюте на мировых валютных рынках;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•государственное регулирование валютного курса, состоящее в проведении девальвации – снижении курса или ревальвации – повышении курса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99292"/>
            <a:ext cx="10396882" cy="116058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Котировка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359878"/>
            <a:ext cx="10394707" cy="40147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Котировка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 валют.</a:t>
            </a:r>
          </a:p>
          <a:p>
            <a:pPr marL="0" indent="0" algn="just">
              <a:buNone/>
            </a:pP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метода котировки валют – прямая и косвенная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распространенная прямая котировка, при которой курс единицы иностранной валюты выражается в национальной валюте. При косвенной котировке за единицу принята национальная валюта, курс которой выражается в определенном количестве иностранных денежных единиц. В условиях обратимости валют их котировка производится банками. При валютных ограничениях курсы устанавливаются правительственными органами.</a:t>
            </a: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46186"/>
            <a:ext cx="10396882" cy="1090245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Валютный режим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0" y="1336431"/>
            <a:ext cx="2557340" cy="34097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169" y="2637692"/>
            <a:ext cx="2208336" cy="28112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12123" y="194519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форм и методов установления валютного курса называют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валютным режимом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28955"/>
            <a:ext cx="10396882" cy="159433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необходим валютный курс?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49681"/>
            <a:ext cx="3965575" cy="2411070"/>
          </a:xfrm>
        </p:spPr>
      </p:pic>
      <p:sp>
        <p:nvSpPr>
          <p:cNvPr id="5" name="Прямоугольник 4"/>
          <p:cNvSpPr/>
          <p:nvPr/>
        </p:nvSpPr>
        <p:spPr>
          <a:xfrm>
            <a:off x="6260124" y="2037250"/>
            <a:ext cx="45368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Валютный курс необходим для сравнения цен мировых, региональных и национальных рынков, а также стоимостных показателей разных стран, выраженных в различных денежных единицах.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723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Монетный паритет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172308"/>
            <a:ext cx="10394707" cy="42022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Монетный паритет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отношение весового содержания золота в денежной единице одной страны к весовому содержанию его в денежной единице другой страны. Так как при золотом обращении номинальная и реальная стоимость денежной единицы всегда совпадали, валютный паритет носил устойчивый и стабильный характер. Валютный курс колеблется вокруг стабильного паритета в зависимости от спроса и предложения, т.е. в зависимости от состояния платежного баланса, который непосредственно и определяет спрос и предложение на валюту. Однако в условиях золотого обращения (благодаря свободной пересылке золота через границы государств) колебания валютного курса вокруг паритета были очень незначительными, имели определенные пределы, и валютный курс так, как и валютный паритет, был устойчивым. </a:t>
            </a:r>
          </a:p>
        </p:txBody>
      </p:sp>
    </p:spTree>
    <p:extLst>
      <p:ext uri="{BB962C8B-B14F-4D97-AF65-F5344CB8AC3E}">
        <p14:creationId xmlns:p14="http://schemas.microsoft.com/office/powerpoint/2010/main" val="84990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E7EDA0D-4D48-47B3-A71C-E405A9631274}"/>
</file>

<file path=customXml/itemProps2.xml><?xml version="1.0" encoding="utf-8"?>
<ds:datastoreItem xmlns:ds="http://schemas.openxmlformats.org/officeDocument/2006/customXml" ds:itemID="{D4B875A3-951B-47A1-AAC4-1CCFE91FC95E}"/>
</file>

<file path=customXml/itemProps3.xml><?xml version="1.0" encoding="utf-8"?>
<ds:datastoreItem xmlns:ds="http://schemas.openxmlformats.org/officeDocument/2006/customXml" ds:itemID="{B31512A0-BE70-489A-B86F-16FD36E6118D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100</TotalTime>
  <Words>1238</Words>
  <Application>Microsoft Office PowerPoint</Application>
  <PresentationFormat>Произвольный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Главное мероприятие</vt:lpstr>
      <vt:lpstr>Валютный курс</vt:lpstr>
      <vt:lpstr>Валютный курс</vt:lpstr>
      <vt:lpstr>виды валютных курсов</vt:lpstr>
      <vt:lpstr>виды валютных курсов</vt:lpstr>
      <vt:lpstr>На формирование валютного курса влияют:</vt:lpstr>
      <vt:lpstr>Котировка, ЕЁ методы</vt:lpstr>
      <vt:lpstr>Валютный режим</vt:lpstr>
      <vt:lpstr>Для чего необходим валютный курс?</vt:lpstr>
      <vt:lpstr>Монетный паритет</vt:lpstr>
      <vt:lpstr>Основа современного валютного курса</vt:lpstr>
      <vt:lpstr>Основа современного валютного курса</vt:lpstr>
      <vt:lpstr>Основа современного валютного курса</vt:lpstr>
      <vt:lpstr>Последствия колебания валютных курсов</vt:lpstr>
      <vt:lpstr>Особенности формирования валютного курса в Республике Беларусь</vt:lpstr>
      <vt:lpstr>Особенности формирования валютного курса в Республике Беларусь</vt:lpstr>
      <vt:lpstr>Особенности формирования валютного курса в Республике Беларусь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Валютный курс</dc:title>
  <dc:creator>Admin</dc:creator>
  <cp:lastModifiedBy>1</cp:lastModifiedBy>
  <cp:revision>13</cp:revision>
  <dcterms:created xsi:type="dcterms:W3CDTF">2015-05-19T11:15:27Z</dcterms:created>
  <dcterms:modified xsi:type="dcterms:W3CDTF">2015-06-02T07:19:39Z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